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 Black" panose="020F0502020204030203" pitchFamily="3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8ceuynpO0NfcQIM9bHiq32/V3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41198-5C3E-463C-9A97-109FDD15A610}" v="2" dt="2020-04-18T15:16:46.799"/>
  </p1510:revLst>
</p1510:revInfo>
</file>

<file path=ppt/tableStyles.xml><?xml version="1.0" encoding="utf-8"?>
<a:tblStyleLst xmlns:a="http://schemas.openxmlformats.org/drawingml/2006/main" def="{408DB2FD-03D8-4726-832C-82DDAAA2D253}">
  <a:tblStyle styleId="{408DB2FD-03D8-4726-832C-82DDAAA2D2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2FB41198-5C3E-463C-9A97-109FDD15A610}"/>
    <pc:docChg chg="undo custSel modSld">
      <pc:chgData name="Alistair Strayton" userId="54cf08bdfc25132b" providerId="LiveId" clId="{2FB41198-5C3E-463C-9A97-109FDD15A610}" dt="2020-04-18T15:17:00.722" v="15" actId="732"/>
      <pc:docMkLst>
        <pc:docMk/>
      </pc:docMkLst>
      <pc:sldChg chg="modSp">
        <pc:chgData name="Alistair Strayton" userId="54cf08bdfc25132b" providerId="LiveId" clId="{2FB41198-5C3E-463C-9A97-109FDD15A610}" dt="2020-04-18T15:17:00.722" v="15" actId="732"/>
        <pc:sldMkLst>
          <pc:docMk/>
          <pc:sldMk cId="0" sldId="256"/>
        </pc:sldMkLst>
        <pc:spChg chg="mod">
          <ac:chgData name="Alistair Strayton" userId="54cf08bdfc25132b" providerId="LiveId" clId="{2FB41198-5C3E-463C-9A97-109FDD15A610}" dt="2020-04-18T15:16:46.799" v="13" actId="207"/>
          <ac:spMkLst>
            <pc:docMk/>
            <pc:sldMk cId="0" sldId="256"/>
            <ac:spMk id="99" creationId="{00000000-0000-0000-0000-000000000000}"/>
          </ac:spMkLst>
        </pc:spChg>
        <pc:grpChg chg="mod">
          <ac:chgData name="Alistair Strayton" userId="54cf08bdfc25132b" providerId="LiveId" clId="{2FB41198-5C3E-463C-9A97-109FDD15A610}" dt="2020-04-18T15:16:46.799" v="13" actId="207"/>
          <ac:grpSpMkLst>
            <pc:docMk/>
            <pc:sldMk cId="0" sldId="256"/>
            <ac:grpSpMk id="97" creationId="{00000000-0000-0000-0000-000000000000}"/>
          </ac:grpSpMkLst>
        </pc:grpChg>
        <pc:picChg chg="mod modCrop">
          <ac:chgData name="Alistair Strayton" userId="54cf08bdfc25132b" providerId="LiveId" clId="{2FB41198-5C3E-463C-9A97-109FDD15A610}" dt="2020-04-18T15:17:00.722" v="15" actId="732"/>
          <ac:picMkLst>
            <pc:docMk/>
            <pc:sldMk cId="0" sldId="256"/>
            <ac:picMk id="88" creationId="{00000000-0000-0000-0000-000000000000}"/>
          </ac:picMkLst>
        </pc:picChg>
        <pc:picChg chg="mod">
          <ac:chgData name="Alistair Strayton" userId="54cf08bdfc25132b" providerId="LiveId" clId="{2FB41198-5C3E-463C-9A97-109FDD15A610}" dt="2020-04-18T15:16:41.558" v="12" actId="14100"/>
          <ac:picMkLst>
            <pc:docMk/>
            <pc:sldMk cId="0" sldId="256"/>
            <ac:picMk id="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lanassessment.com/living-things-y6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2k4d2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www.tigtagworld.co.uk/film/carl-linnaeus-PRM0068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n22pv4/articles/z8mbqhv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bc.co.uk/teach/class-clips-video/science-ks2--ks3-classification-of-organisms/zh7g92p" TargetMode="External"/><Relationship Id="rId4" Type="http://schemas.openxmlformats.org/officeDocument/2006/relationships/hyperlink" Target="https://www.bbc.co.uk/bitesize/topics/zn22pv4/articles/zp6g7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org.uk/attachments/article/1377/SAPS%20book%205%20-%20Grouping%20and%20Classification%20-%20201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gtagworld.co.uk/film/why-do-we-classify-PRM00146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youtu.be/lmQVnEMWtFc" TargetMode="External"/><Relationship Id="rId4" Type="http://schemas.openxmlformats.org/officeDocument/2006/relationships/hyperlink" Target="https://www.bbc.co.uk/programmes/p004jl2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bbc.co.uk/bitesize/clips/zmj8q6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oolscience.co.uk/bughunt" TargetMode="External"/><Relationship Id="rId5" Type="http://schemas.openxmlformats.org/officeDocument/2006/relationships/hyperlink" Target="https://www.woodlandtrust.org.uk/trees-woods-and-wildlife/animals/other-invertebrates/" TargetMode="External"/><Relationship Id="rId4" Type="http://schemas.openxmlformats.org/officeDocument/2006/relationships/hyperlink" Target="https://www.nhm.ac.uk/discover/earthworm-heroes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bbc.co.uk/bitesize/clips/zsdkjx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odlandtrust.org.uk/trees-woods-and-wildlife/plants/" TargetMode="External"/><Relationship Id="rId5" Type="http://schemas.openxmlformats.org/officeDocument/2006/relationships/hyperlink" Target="https://www.dkfindout.com/uk/animals-and-nature/plants/" TargetMode="External"/><Relationship Id="rId4" Type="http://schemas.openxmlformats.org/officeDocument/2006/relationships/hyperlink" Target="https://www.youtube.com/watch?v=cgVlrtGnG6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 l="3911"/>
          <a:stretch/>
        </p:blipFill>
        <p:spPr>
          <a:xfrm flipH="1">
            <a:off x="3590924" y="436501"/>
            <a:ext cx="8601075" cy="59660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Year 6: Living things and their habitats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 overview for teachers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10-11</a:t>
            </a: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7937501" y="508166"/>
            <a:ext cx="3976334" cy="4247276"/>
            <a:chOff x="7899828" y="697498"/>
            <a:chExt cx="3744482" cy="5745717"/>
          </a:xfrm>
        </p:grpSpPr>
        <p:pic>
          <p:nvPicPr>
            <p:cNvPr id="98" name="Google Shape;98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899828" y="877959"/>
              <a:ext cx="3744482" cy="541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8149816" y="697498"/>
              <a:ext cx="3226973" cy="5745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This topic overview is based on the PLAN knowledge matrix (for England). Please use link:</a:t>
              </a:r>
              <a:endParaRPr sz="18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u="sng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https://www.planassessment.com/living-things-y6</a:t>
              </a:r>
              <a:endParaRPr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matrix includes: </a:t>
              </a:r>
              <a:endParaRPr sz="18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 Curriculum learning objectives </a:t>
              </a:r>
              <a:endParaRPr sz="18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learning</a:t>
              </a:r>
              <a:endParaRPr sz="18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Key vocabulary </a:t>
              </a:r>
              <a:endParaRPr sz="18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misconceptions</a:t>
              </a:r>
              <a:endParaRPr sz="18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Possible activities &amp; evidence</a:t>
              </a:r>
              <a:endParaRPr sz="18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Year 6 – Living things and their habitats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9" name="Google Shape;109;p2"/>
          <p:cNvGraphicFramePr/>
          <p:nvPr/>
        </p:nvGraphicFramePr>
        <p:xfrm>
          <a:off x="813319" y="8662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{408DB2FD-03D8-4726-832C-82DDAAA2D253}</a:tableStyleId>
              </a:tblPr>
              <a:tblGrid>
                <a:gridCol w="20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Key Learning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</a:rPr>
                        <a:t>Classification of living things and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</a:rPr>
                        <a:t>the work of Carl Linnaeus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Living things can be grouped according to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characteristics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The two main groups are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animals 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plants.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Other living things include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fungi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micro-organisms 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(such as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mushrooms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 yeast 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bacteria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).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Carl Linnaeus devised a formal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classification </a:t>
                      </a:r>
                      <a:r>
                        <a:rPr lang="en-GB" sz="1800" b="0">
                          <a:solidFill>
                            <a:schemeClr val="dk1"/>
                          </a:solidFill>
                        </a:rPr>
                        <a:t>system for all living things, which is still used today.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Animals with a backbone: Vertebrates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Animals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can be divided into two main groups: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vertebrates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(animals with backbones)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invertebrates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(animals without backbones)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Vertebrates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can be divided into five main groups: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Fish, Reptiles, Amphibians, Birds and Mammals.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Each vertebrate group has distinctive characteristics.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branching keys and classifying vertebrates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Branching keys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 are useful for classifying things, using descriptions of features or characteristics.</a:t>
                      </a:r>
                      <a:endParaRPr sz="1800"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Vertebrates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can be divided into five main groups: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Fish, Reptiles, Amphibians, Birds and Mammals.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Each vertebrate group has distinctive characteristics.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Year 6 – Living things and their habitats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3"/>
          <p:cNvGraphicFramePr/>
          <p:nvPr/>
        </p:nvGraphicFramePr>
        <p:xfrm>
          <a:off x="813319" y="8662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{408DB2FD-03D8-4726-832C-82DDAAA2D253}</a:tableStyleId>
              </a:tblPr>
              <a:tblGrid>
                <a:gridCol w="20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Topic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Key Learning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</a:rPr>
                        <a:t>Making a mythical animal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Living things can be grouped according to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characteristics</a:t>
                      </a:r>
                      <a:r>
                        <a:rPr lang="en-GB" sz="1800" b="0">
                          <a:solidFill>
                            <a:srgbClr val="262626"/>
                          </a:solidFill>
                        </a:rPr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>
                          <a:solidFill>
                            <a:srgbClr val="262626"/>
                          </a:solidFill>
                        </a:rPr>
                        <a:t>Some animals can be hard to classify when they appear to have features from more than one group.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</a:rPr>
                        <a:t>Animals without a backbone: Invertebrates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Animals 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can be divided into two main groups: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vertebrates 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(animals with backbones)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and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invertebrates 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(animals without backbones)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Invertebrates 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can be divided into many groups. These groups include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insects, slugs &amp; snails (molluscs), spiders (arachnids) 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and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worms.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b="1" i="1">
                          <a:solidFill>
                            <a:schemeClr val="dk1"/>
                          </a:solidFill>
                        </a:rPr>
                        <a:t>Plant classification: characteristics of flowering and non-flowering plants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Plants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 can be divided broadly into two main groups: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flowering plants</a:t>
                      </a:r>
                      <a:r>
                        <a:rPr lang="en-GB" sz="1800">
                          <a:solidFill>
                            <a:srgbClr val="262626"/>
                          </a:solidFill>
                        </a:rPr>
                        <a:t> and </a:t>
                      </a:r>
                      <a:r>
                        <a:rPr lang="en-GB" sz="1800" b="1">
                          <a:solidFill>
                            <a:srgbClr val="262626"/>
                          </a:solidFill>
                        </a:rPr>
                        <a:t>non-flowering plants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Flowering plants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reproduce with seeds which are protected by a flower or fruit.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Non-flowering plants 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include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conifers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ferns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, and </a:t>
                      </a: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mosses.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Living things can be grouped according to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two main groups are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animals 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plants.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Other living things include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fungi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micro-organisms 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(such as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mushrooms</a:t>
            </a: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yeast 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Carl Linnaeus devised a formal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classification 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system for all living things, which is still used today.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Suggested activities and website links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prior knowledge about classifying animals and plants.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clip about plants </a:t>
            </a: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https://www.bbc.co.uk/bitesize/clips/z2k4d2p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 out about Carl Linnaeus and grouping living things by characteristics. </a:t>
            </a: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https://www.tigtagworld.co.uk/film/carl-linnaeus-PRM00688/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table to classify animals, plants, fungi and microorganisms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Find out more about micro-organisms and fungi (see lesson plan page 6).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Group examples of animals, plants and fungi/ micro-organisms.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Classification of living things and the work of Carl Linnaeus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5" name="Google Shape;135;p4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A picture containing clock, room, plat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Animals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can be divided into two main groups: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vertebrates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(animals with backbones)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invertebrates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(animals without backbones)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Vertebrates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can be divided into five main groups: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Fish, Reptiles, Amphibians, Birds and Mammals.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Each vertebrate group has distinctive characteristics.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Suggested activities and website links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 one out – ladybird, crab, tortoise.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clips on vertebrates &amp; invertebrates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https://www.bbc.co.uk/bitesize/topics/zn22pv4/articles/z8mbqhv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https://www.bbc.co.uk/bitesize/topics/zn22pv4/articles/zp6g7p3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Describing characteristics of vertebrates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clip on features of vertebrates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https://www.bbc.co.uk/teach/class-clips-video/science-ks2--ks3-classification-of-organisms/zh7g92p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Find out more about a vertebrate of your choice (see lesson plan page 6).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the characteristics of Fish, Reptiles, Amphibians, Birds and Mammals.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 with a backbone: Vertebrates 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3" name="Google Shape;153;p5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27232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r>
              <a:rPr lang="en-GB" sz="18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70"/>
              <a:buChar char="•"/>
            </a:pPr>
            <a:r>
              <a:rPr lang="en-GB" sz="187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Branching keys</a:t>
            </a:r>
            <a:r>
              <a:rPr lang="en-GB" sz="187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are useful for classifying things, using descriptions of features or characteristics.</a:t>
            </a:r>
            <a:endParaRPr sz="1870" b="0">
              <a:solidFill>
                <a:srgbClr val="26262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70"/>
              <a:buChar char="•"/>
            </a:pPr>
            <a:r>
              <a:rPr lang="en-GB" sz="187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Vertebrates </a:t>
            </a:r>
            <a:r>
              <a:rPr lang="en-GB" sz="187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can be divided into five main groups: </a:t>
            </a:r>
            <a:r>
              <a:rPr lang="en-GB" sz="187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Fish, Reptiles, Amphibians, Birds and Mammals.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70"/>
              <a:buChar char="•"/>
            </a:pPr>
            <a:r>
              <a:rPr lang="en-GB" sz="187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Each vertebrate group has distinctive characteristics.</a:t>
            </a:r>
            <a:endParaRPr sz="1870" b="0">
              <a:solidFill>
                <a:srgbClr val="262626"/>
              </a:solidFill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Suggested activities and links to websites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to make a branching key with liquorice allsorts (packet of sweets or cut out sweets).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Thank you to SAPS for this activity – more details on p.19 of their guide: </a:t>
            </a:r>
            <a:r>
              <a:rPr lang="en-GB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www.saps.org.uk/attachments/article/1377/SAPS%20book%205%20-%20Grouping%20and%20Classification%20-%202016.pdf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branching key to classify four vertebrates.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Making a key for all five vertebrate groups.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838198" y="4474347"/>
            <a:ext cx="5181600" cy="1702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Make a branching key to classify a group of objects.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Make a branching key to classify vertebrates (animals with a backbone).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468072" y="-35644"/>
            <a:ext cx="81375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Year 6 Living things and their habitats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branching keys and classifying vertebrates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71" name="Google Shape;171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6" descr="A picture containing clock, room, pla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838200" y="1644141"/>
            <a:ext cx="5181600" cy="2350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Living things can be grouped according to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r>
              <a:rPr lang="en-GB" sz="18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Some animals can be hard to </a:t>
            </a:r>
            <a:r>
              <a:rPr lang="en-GB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classify </a:t>
            </a: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when they appear to have features from more than one group.</a:t>
            </a:r>
            <a:endParaRPr sz="1800" b="0">
              <a:solidFill>
                <a:srgbClr val="262626"/>
              </a:solidFill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Suggested activities and links to websites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about the platypus and why scientists found it difficult to classify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https://www.tigtagworld.co.uk/film/why-do-we-classify-PRM00146/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https://www.bbc.co.uk/programmes/p004jl2c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features of mythical creatures, such as the dragon.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about Carl Linnaeus and the Hydra </a:t>
            </a:r>
            <a:r>
              <a:rPr lang="en-GB" sz="2000" u="sng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https://youtu.be/lmQVnEMWtFc</a:t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Design, draw and label a mythical vertebrate creature.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838198" y="4211525"/>
            <a:ext cx="5181600" cy="19654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classifying some animals, like a platypus, can be difficult.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up a mythical (fictional) animal with features from two or more different vertebrate groups.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468072" y="500744"/>
            <a:ext cx="777218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Making a mythical animal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9" name="Google Shape;189;p7" descr="A picture containing drawing,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 descr="A picture containing clock, room, pla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838200" y="1644141"/>
            <a:ext cx="5181600" cy="26171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Animals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can be divided into two main groups: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vertebrates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(animals with backbones)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invertebrates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(animals without backbones)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Invertebrates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can be divided into many groups. These groups include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insects, slugs &amp; snails (molluscs), spiders (arachnids) </a:t>
            </a: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worms.</a:t>
            </a:r>
            <a:endParaRPr sz="2000">
              <a:solidFill>
                <a:srgbClr val="262626"/>
              </a:solidFill>
            </a:endParaRPr>
          </a:p>
          <a:p>
            <a:pPr marL="228600" lvl="0" indent="-101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rgbClr val="262626"/>
              </a:solidFill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Suggested activities and links to websites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 one out – millipede, earthworm, beetle.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clip on exoskeletons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https://www.bbc.co.uk/bitesize/clips/zmj8q6f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NHM clip on earthworms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https://www.nhm.ac.uk/discover/earthworm-heroes.html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of garden invertebrates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an identification key.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tally chart and plotting a bar graph.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Woodland Trust website page on invertebrates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https://www.woodlandtrust.org.uk/trees-woods-and-wildlife/animals/other-invertebrates/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Great Bug Hunt run by ASE. </a:t>
            </a:r>
            <a:r>
              <a:rPr lang="en-GB" sz="1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http://www.schoolscience.co.uk/bughunt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838198" y="4403325"/>
            <a:ext cx="5181600" cy="17736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some characteristics of invertebrates found in gardens, parks and woodland.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Use a tally chart to record data.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Plot a bar graph.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 without a backbone: Invertebrates 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07" name="Google Shape;207;p8" descr="A picture containing drawing, ligh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A picture containing clock, room, plat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body" idx="1"/>
          </p:nvPr>
        </p:nvSpPr>
        <p:spPr>
          <a:xfrm>
            <a:off x="838200" y="1644141"/>
            <a:ext cx="5181600" cy="25676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50"/>
              <a:buChar char="•"/>
            </a:pPr>
            <a:r>
              <a:rPr lang="en-GB" sz="185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r>
              <a:rPr 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can be divided broadly into two main groups: </a:t>
            </a:r>
            <a:r>
              <a:rPr lang="en-GB" sz="185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flowering plants</a:t>
            </a:r>
            <a:r>
              <a:rPr 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5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non-flowering </a:t>
            </a:r>
            <a:r>
              <a:rPr 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Flowering plants 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 with seeds which are protected by a flower or fruit.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Non-flowering plants 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conifers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ferns</a:t>
            </a:r>
            <a:r>
              <a:rPr 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GB" sz="18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mosses.</a:t>
            </a:r>
            <a:endParaRPr sz="1850">
              <a:solidFill>
                <a:schemeClr val="dk1"/>
              </a:solidFill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50"/>
              <a:buFont typeface="Arial"/>
              <a:buNone/>
            </a:pPr>
            <a:r>
              <a:rPr lang="en-GB" sz="18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57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Suggested activities and links to websites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lang="en-GB" sz="17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prior knowledge about flowering and non-flowering plants.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r>
              <a:rPr lang="en-GB" sz="175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https://www.bbc.co.uk/bitesize/clips/zsdkjxs</a:t>
            </a:r>
            <a:endParaRPr sz="17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r>
              <a:rPr lang="en-GB" sz="175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https://www.youtube.com/watch?v=cgVlrtGnG6s</a:t>
            </a:r>
            <a:endParaRPr sz="17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lang="en-GB" sz="17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features of flowering plants, conifers, ferns and mosses.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r>
              <a:rPr lang="en-GB" sz="175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https://www.dkfindout.com/uk/animals-and-nature/plants/</a:t>
            </a:r>
            <a:endParaRPr sz="17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r>
              <a:rPr lang="en-GB" sz="175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https://www.woodlandtrust.org.uk/trees-woods-and-wildlife/plants/</a:t>
            </a:r>
            <a:endParaRPr sz="175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lang="en-GB" sz="175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paired-statement key to classify six plants.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lang="en-GB" sz="175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Find out more about local trees (see lesson plan page 6).</a:t>
            </a:r>
            <a:endParaRPr/>
          </a:p>
          <a:p>
            <a:pPr marL="228600" marR="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838198" y="4676549"/>
            <a:ext cx="5181600" cy="15004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the characteristics of flowering and non-flowering plants. </a:t>
            </a: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statement key to classify a group of plants.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1468072" y="500744"/>
            <a:ext cx="9885730" cy="43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 classification: characteristics of flowering and non-flowering plants  </a:t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25" name="Google Shape;225;p9" descr="A picture containing drawing, ligh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9" descr="A picture containing clock, room, plat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BDF7D9-FEF2-4BDA-9369-2BD050CA51CF}"/>
</file>

<file path=customXml/itemProps2.xml><?xml version="1.0" encoding="utf-8"?>
<ds:datastoreItem xmlns:ds="http://schemas.openxmlformats.org/officeDocument/2006/customXml" ds:itemID="{ADDA3643-9FFC-41CF-8AE1-E31B7CAC45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Microsoft Office PowerPoint</Application>
  <PresentationFormat>Widescreen</PresentationFormat>
  <Paragraphs>188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2020-03-25T15:49:22Z</dcterms:created>
  <dcterms:modified xsi:type="dcterms:W3CDTF">2020-04-18T15:17:08Z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